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61" r:id="rId4"/>
    <p:sldId id="263" r:id="rId5"/>
    <p:sldId id="258" r:id="rId6"/>
    <p:sldId id="259" r:id="rId7"/>
    <p:sldId id="266" r:id="rId8"/>
    <p:sldId id="265" r:id="rId9"/>
    <p:sldId id="260" r:id="rId10"/>
    <p:sldId id="262" r:id="rId11"/>
    <p:sldId id="267" r:id="rId1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3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B153B-6DD6-4D4D-8A9F-E099E10CA23E}" type="datetimeFigureOut">
              <a:rPr lang="pt-PT" smtClean="0"/>
              <a:t>31/01/2017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CD741-1C04-45E8-AC83-FC9AB35144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90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D741-1C04-45E8-AC83-FC9AB35144FA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944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BA23-9A14-4198-AFD0-01395BE4FA31}" type="datetimeFigureOut">
              <a:rPr lang="pt-PT" smtClean="0"/>
              <a:t>31/01/2017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D943-0C6B-441C-81E1-98996E075F7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301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BA23-9A14-4198-AFD0-01395BE4FA31}" type="datetimeFigureOut">
              <a:rPr lang="pt-PT" smtClean="0"/>
              <a:t>31/01/2017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D943-0C6B-441C-81E1-98996E075F7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383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BA23-9A14-4198-AFD0-01395BE4FA31}" type="datetimeFigureOut">
              <a:rPr lang="pt-PT" smtClean="0"/>
              <a:t>31/01/2017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D943-0C6B-441C-81E1-98996E075F7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618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BA23-9A14-4198-AFD0-01395BE4FA31}" type="datetimeFigureOut">
              <a:rPr lang="pt-PT" smtClean="0"/>
              <a:t>31/01/2017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D943-0C6B-441C-81E1-98996E075F7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72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BA23-9A14-4198-AFD0-01395BE4FA31}" type="datetimeFigureOut">
              <a:rPr lang="pt-PT" smtClean="0"/>
              <a:t>31/01/2017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D943-0C6B-441C-81E1-98996E075F7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713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BA23-9A14-4198-AFD0-01395BE4FA31}" type="datetimeFigureOut">
              <a:rPr lang="pt-PT" smtClean="0"/>
              <a:t>31/01/2017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D943-0C6B-441C-81E1-98996E075F7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334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BA23-9A14-4198-AFD0-01395BE4FA31}" type="datetimeFigureOut">
              <a:rPr lang="pt-PT" smtClean="0"/>
              <a:t>31/01/2017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D943-0C6B-441C-81E1-98996E075F7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373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BA23-9A14-4198-AFD0-01395BE4FA31}" type="datetimeFigureOut">
              <a:rPr lang="pt-PT" smtClean="0"/>
              <a:t>31/01/2017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D943-0C6B-441C-81E1-98996E075F7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183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BA23-9A14-4198-AFD0-01395BE4FA31}" type="datetimeFigureOut">
              <a:rPr lang="pt-PT" smtClean="0"/>
              <a:t>31/01/2017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D943-0C6B-441C-81E1-98996E075F7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714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BA23-9A14-4198-AFD0-01395BE4FA31}" type="datetimeFigureOut">
              <a:rPr lang="pt-PT" smtClean="0"/>
              <a:t>31/01/2017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D943-0C6B-441C-81E1-98996E075F7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180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BA23-9A14-4198-AFD0-01395BE4FA31}" type="datetimeFigureOut">
              <a:rPr lang="pt-PT" smtClean="0"/>
              <a:t>31/01/2017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D943-0C6B-441C-81E1-98996E075F7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265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3BA23-9A14-4198-AFD0-01395BE4FA31}" type="datetimeFigureOut">
              <a:rPr lang="pt-PT" smtClean="0"/>
              <a:t>31/01/2017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5D943-0C6B-441C-81E1-98996E075F7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097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3568" y="5958020"/>
            <a:ext cx="6400800" cy="864096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 VOZ AOS ALUNOS!</a:t>
            </a:r>
            <a:endParaRPr lang="pt-P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logo AEO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40" y="692696"/>
            <a:ext cx="325269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4784754" y="1556792"/>
            <a:ext cx="1080121" cy="864096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pt-P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7" y="35045"/>
            <a:ext cx="4858311" cy="335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Pedro Damião\Dropbox\Pedro Damião\Powerpoint Design\Imagens\hands-up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30" y="2011110"/>
            <a:ext cx="8009448" cy="374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736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PT" sz="3100" b="1" dirty="0"/>
              <a:t>COMO POSSO OBTER ESCLARECIMENTOS ADICIONAIS SOBRE O ORÇAMENTO PARTICIPATIVO DAS ESCOLAS?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7504" y="2276872"/>
            <a:ext cx="8928992" cy="396044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PT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Para cada estabelecimento de ensino foi nomeado um professor com a função de</a:t>
            </a:r>
            <a:r>
              <a:rPr lang="pt-PT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 coordenador local </a:t>
            </a:r>
            <a:r>
              <a:rPr lang="pt-PT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da iniciativa.</a:t>
            </a:r>
          </a:p>
          <a:p>
            <a:pPr>
              <a:buFontTx/>
              <a:buChar char="-"/>
            </a:pPr>
            <a:r>
              <a:rPr lang="pt-PT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EBOB – Alberto Cardoso:  </a:t>
            </a:r>
            <a:r>
              <a:rPr lang="pt-PT" sz="4000" b="1" dirty="0">
                <a:solidFill>
                  <a:schemeClr val="accent1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albertocardoso@aeob.edu.pt</a:t>
            </a:r>
          </a:p>
          <a:p>
            <a:pPr>
              <a:buFontTx/>
              <a:buChar char="-"/>
            </a:pPr>
            <a:r>
              <a:rPr lang="pt-PT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EBO – Laura Costa</a:t>
            </a:r>
          </a:p>
          <a:p>
            <a:pPr marL="0" indent="354013">
              <a:buNone/>
            </a:pPr>
            <a:r>
              <a:rPr lang="pt-PT" sz="4000" b="1" dirty="0">
                <a:solidFill>
                  <a:schemeClr val="accent1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lauracosta@aeob.edu.pt</a:t>
            </a:r>
          </a:p>
          <a:p>
            <a:pPr>
              <a:buFontTx/>
              <a:buChar char="-"/>
            </a:pPr>
            <a:r>
              <a:rPr lang="pt-PT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ESOB – António Leandro </a:t>
            </a:r>
            <a:r>
              <a:rPr lang="pt-PT" sz="4000" b="1" dirty="0">
                <a:solidFill>
                  <a:schemeClr val="accent1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antonioleandro@aeob.edu.pt</a:t>
            </a:r>
          </a:p>
          <a:p>
            <a:endParaRPr lang="pt-PT" dirty="0"/>
          </a:p>
        </p:txBody>
      </p:sp>
      <p:pic>
        <p:nvPicPr>
          <p:cNvPr id="9" name="Picture 2" descr="logo AEO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85" y="6103890"/>
            <a:ext cx="1080120" cy="7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055" y="0"/>
            <a:ext cx="1822874" cy="1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103890"/>
            <a:ext cx="1584175" cy="70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160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dro Damião\Dropbox\Pedro Damião\Powerpoint Design\Imagens\hands-u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8"/>
            <a:ext cx="8229600" cy="450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Participa! Participem!</a:t>
            </a:r>
          </a:p>
        </p:txBody>
      </p:sp>
      <p:pic>
        <p:nvPicPr>
          <p:cNvPr id="7" name="Picture 2" descr="logo AEO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85" y="6103890"/>
            <a:ext cx="1080120" cy="7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103890"/>
            <a:ext cx="1584175" cy="70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129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2352" y="836712"/>
            <a:ext cx="9138274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t-PT" sz="3600" b="1" dirty="0"/>
              <a:t>O QUE É O ORÇAMENTO PARTICIPATIVO DAS ESCOLAS?</a:t>
            </a:r>
          </a:p>
        </p:txBody>
      </p:sp>
      <p:pic>
        <p:nvPicPr>
          <p:cNvPr id="12" name="Picture 2" descr="logo AEO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85" y="6103890"/>
            <a:ext cx="1080120" cy="7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>
          <a:xfrm>
            <a:off x="155574" y="2063159"/>
            <a:ext cx="88089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600" dirty="0">
                <a:latin typeface="BrowalliaUPC" panose="020B0604020202020204" pitchFamily="34" charset="-34"/>
                <a:cs typeface="BrowalliaUPC" panose="020B0604020202020204" pitchFamily="34" charset="-34"/>
              </a:rPr>
              <a:t>Processo que garante aos alunos a possibilidade de </a:t>
            </a:r>
            <a:r>
              <a:rPr lang="pt-PT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participarem </a:t>
            </a:r>
            <a:r>
              <a:rPr lang="pt-PT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ativamente</a:t>
            </a:r>
            <a:r>
              <a:rPr lang="pt-PT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 no desenvolvimento </a:t>
            </a:r>
            <a:r>
              <a:rPr lang="pt-PT" sz="3600" dirty="0">
                <a:latin typeface="BrowalliaUPC" panose="020B0604020202020204" pitchFamily="34" charset="-34"/>
                <a:cs typeface="BrowalliaUPC" panose="020B0604020202020204" pitchFamily="34" charset="-34"/>
              </a:rPr>
              <a:t>de um </a:t>
            </a:r>
            <a:r>
              <a:rPr lang="pt-PT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projeto</a:t>
            </a:r>
            <a:r>
              <a:rPr lang="pt-PT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 que contribua para a melhoria da sua escola</a:t>
            </a:r>
            <a:r>
              <a:rPr lang="pt-PT" sz="3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, </a:t>
            </a:r>
            <a:r>
              <a:rPr lang="pt-PT" sz="3600" dirty="0">
                <a:latin typeface="BrowalliaUPC" panose="020B0604020202020204" pitchFamily="34" charset="-34"/>
                <a:cs typeface="BrowalliaUPC" panose="020B0604020202020204" pitchFamily="34" charset="-34"/>
              </a:rPr>
              <a:t>de acordo com as suas preferências, necessidades e vontades.</a:t>
            </a:r>
          </a:p>
        </p:txBody>
      </p:sp>
      <p:sp>
        <p:nvSpPr>
          <p:cNvPr id="5" name="AutoShape 2" descr="Resultado de imagem para o que é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937"/>
            <a:ext cx="1403648" cy="79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103890"/>
            <a:ext cx="1584175" cy="70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402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17848"/>
            <a:ext cx="91440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PT" sz="3200" b="1" dirty="0"/>
              <a:t>QUAIS SÃO OS OBJETIVOS DO ORÇAMENTO PARTICIPATIVO DAS ESCOLAS?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855365"/>
            <a:ext cx="8712968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br>
              <a:rPr lang="pt-PT" dirty="0">
                <a:effectLst/>
              </a:rPr>
            </a:br>
            <a:r>
              <a:rPr lang="pt-PT" dirty="0">
                <a:effectLst/>
              </a:rPr>
              <a:t>* </a:t>
            </a:r>
            <a:r>
              <a:rPr lang="pt-PT" sz="3900" dirty="0">
                <a:latin typeface="BrowalliaUPC" panose="020B0604020202020204" pitchFamily="34" charset="-34"/>
                <a:cs typeface="BrowalliaUPC" panose="020B0604020202020204" pitchFamily="34" charset="-34"/>
              </a:rPr>
              <a:t>Estimular a </a:t>
            </a:r>
            <a:r>
              <a:rPr lang="pt-PT" sz="39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participação democrática</a:t>
            </a:r>
            <a:r>
              <a:rPr lang="pt-PT" sz="3900" dirty="0">
                <a:latin typeface="BrowalliaUPC" panose="020B0604020202020204" pitchFamily="34" charset="-34"/>
                <a:cs typeface="BrowalliaUPC" panose="020B0604020202020204" pitchFamily="34" charset="-34"/>
              </a:rPr>
              <a:t> dos estudantes;</a:t>
            </a:r>
          </a:p>
          <a:p>
            <a:pPr marL="0" indent="0" algn="just">
              <a:buNone/>
            </a:pPr>
            <a:br>
              <a:rPr lang="pt-PT" sz="3900" dirty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pt-PT" sz="3900" dirty="0">
                <a:latin typeface="BrowalliaUPC" panose="020B0604020202020204" pitchFamily="34" charset="-34"/>
                <a:cs typeface="BrowalliaUPC" panose="020B0604020202020204" pitchFamily="34" charset="-34"/>
              </a:rPr>
              <a:t>* Reforçar a gestão democrática das escolas, assim como a </a:t>
            </a:r>
            <a:r>
              <a:rPr lang="pt-PT" sz="39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identificação e a responsabilidade </a:t>
            </a:r>
            <a:r>
              <a:rPr lang="pt-PT" sz="3900" dirty="0">
                <a:latin typeface="BrowalliaUPC" panose="020B0604020202020204" pitchFamily="34" charset="-34"/>
                <a:cs typeface="BrowalliaUPC" panose="020B0604020202020204" pitchFamily="34" charset="-34"/>
              </a:rPr>
              <a:t>dos estudantes relativamente à escola que frequentam;</a:t>
            </a:r>
          </a:p>
          <a:p>
            <a:pPr marL="0" indent="0" algn="just">
              <a:buNone/>
            </a:pPr>
            <a:br>
              <a:rPr lang="pt-PT" sz="3900" dirty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pt-PT" sz="3900" dirty="0">
                <a:latin typeface="BrowalliaUPC" panose="020B0604020202020204" pitchFamily="34" charset="-34"/>
                <a:cs typeface="BrowalliaUPC" panose="020B0604020202020204" pitchFamily="34" charset="-34"/>
              </a:rPr>
              <a:t>* Contribuir para as comemorações do </a:t>
            </a:r>
            <a:r>
              <a:rPr lang="pt-PT" sz="39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dia do      	estudante</a:t>
            </a:r>
            <a:r>
              <a:rPr lang="pt-PT" sz="3900" dirty="0">
                <a:latin typeface="BrowalliaUPC" panose="020B0604020202020204" pitchFamily="34" charset="-34"/>
                <a:cs typeface="BrowalliaUPC" panose="020B0604020202020204" pitchFamily="34" charset="-34"/>
              </a:rPr>
              <a:t> (24 de Março).</a:t>
            </a:r>
          </a:p>
        </p:txBody>
      </p:sp>
      <p:pic>
        <p:nvPicPr>
          <p:cNvPr id="9" name="Picture 2" descr="logo AEO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85" y="6103890"/>
            <a:ext cx="1080120" cy="7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7" y="0"/>
            <a:ext cx="110966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103890"/>
            <a:ext cx="1584175" cy="70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80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7504" y="2066726"/>
            <a:ext cx="8856984" cy="4242594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pt-P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envolverem-se</a:t>
            </a:r>
            <a:r>
              <a:rPr lang="pt-PT" dirty="0">
                <a:latin typeface="BrowalliaUPC" panose="020B0604020202020204" pitchFamily="34" charset="-34"/>
                <a:cs typeface="BrowalliaUPC" panose="020B0604020202020204" pitchFamily="34" charset="-34"/>
              </a:rPr>
              <a:t>, </a:t>
            </a:r>
            <a:r>
              <a:rPr lang="pt-PT" dirty="0" err="1">
                <a:latin typeface="BrowalliaUPC" panose="020B0604020202020204" pitchFamily="34" charset="-34"/>
                <a:cs typeface="BrowalliaUPC" panose="020B0604020202020204" pitchFamily="34" charset="-34"/>
              </a:rPr>
              <a:t>ativamente</a:t>
            </a:r>
            <a:r>
              <a:rPr lang="pt-PT" dirty="0">
                <a:latin typeface="BrowalliaUPC" panose="020B0604020202020204" pitchFamily="34" charset="-34"/>
                <a:cs typeface="BrowalliaUPC" panose="020B0604020202020204" pitchFamily="34" charset="-34"/>
              </a:rPr>
              <a:t>, na melhoria das vivências ou dos processos de aprendizagem da sua escola;</a:t>
            </a:r>
          </a:p>
          <a:p>
            <a:pPr algn="just">
              <a:buFontTx/>
              <a:buChar char="-"/>
            </a:pPr>
            <a:r>
              <a:rPr lang="pt-PT" dirty="0">
                <a:latin typeface="BrowalliaUPC" panose="020B0604020202020204" pitchFamily="34" charset="-34"/>
                <a:cs typeface="BrowalliaUPC" panose="020B0604020202020204" pitchFamily="34" charset="-34"/>
              </a:rPr>
              <a:t>fomentarem o </a:t>
            </a:r>
            <a:r>
              <a:rPr lang="pt-P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espírito de participação e de cidadania</a:t>
            </a:r>
            <a:r>
              <a:rPr lang="pt-PT" dirty="0">
                <a:latin typeface="BrowalliaUPC" panose="020B0604020202020204" pitchFamily="34" charset="-34"/>
                <a:cs typeface="BrowalliaUPC" panose="020B0604020202020204" pitchFamily="34" charset="-34"/>
              </a:rPr>
              <a:t>;</a:t>
            </a:r>
          </a:p>
          <a:p>
            <a:pPr algn="just">
              <a:buFontTx/>
              <a:buChar char="-"/>
            </a:pPr>
            <a:r>
              <a:rPr lang="pt-PT" dirty="0">
                <a:latin typeface="BrowalliaUPC" panose="020B0604020202020204" pitchFamily="34" charset="-34"/>
                <a:cs typeface="BrowalliaUPC" panose="020B0604020202020204" pitchFamily="34" charset="-34"/>
              </a:rPr>
              <a:t> estimularem as suas </a:t>
            </a:r>
            <a:r>
              <a:rPr lang="pt-P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escolhas responsáveis</a:t>
            </a:r>
            <a:r>
              <a:rPr lang="pt-PT" dirty="0">
                <a:latin typeface="BrowalliaUPC" panose="020B0604020202020204" pitchFamily="34" charset="-34"/>
                <a:cs typeface="BrowalliaUPC" panose="020B0604020202020204" pitchFamily="34" charset="-34"/>
              </a:rPr>
              <a:t>, a sua </a:t>
            </a:r>
            <a:r>
              <a:rPr lang="pt-P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familiaridade com </a:t>
            </a:r>
            <a:r>
              <a:rPr lang="pt-PT" sz="3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os mecanismos de voto</a:t>
            </a:r>
            <a:endParaRPr lang="pt-PT" sz="3700" dirty="0"/>
          </a:p>
        </p:txBody>
      </p:sp>
      <p:pic>
        <p:nvPicPr>
          <p:cNvPr id="7" name="Picture 2" descr="logo AEO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85" y="6103890"/>
            <a:ext cx="1080120" cy="7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-12352" y="845840"/>
            <a:ext cx="9138274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t-PT" sz="3600" dirty="0"/>
              <a:t>O Orçamento Participativo das Escolas permite aos alunos</a:t>
            </a:r>
            <a:endParaRPr lang="pt-PT" sz="3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1"/>
            <a:ext cx="1259632" cy="95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103890"/>
            <a:ext cx="1584175" cy="70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90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45840"/>
            <a:ext cx="9143999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PT" b="1" dirty="0"/>
              <a:t>QUEM PODE PARTICIPAR?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816424"/>
          </a:xfrm>
        </p:spPr>
        <p:txBody>
          <a:bodyPr/>
          <a:lstStyle/>
          <a:p>
            <a:pPr marL="0" indent="0" algn="ctr">
              <a:buNone/>
            </a:pPr>
            <a:r>
              <a:rPr lang="pt-PT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Alunos do </a:t>
            </a:r>
            <a:r>
              <a:rPr lang="pt-PT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3.º ciclo do ensino básico</a:t>
            </a:r>
            <a:r>
              <a:rPr lang="pt-PT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 e do </a:t>
            </a:r>
            <a:r>
              <a:rPr lang="pt-PT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ensino secundário.</a:t>
            </a:r>
          </a:p>
          <a:p>
            <a:endParaRPr lang="pt-PT" dirty="0"/>
          </a:p>
        </p:txBody>
      </p:sp>
      <p:pic>
        <p:nvPicPr>
          <p:cNvPr id="9" name="Picture 2" descr="logo AEO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85" y="6103890"/>
            <a:ext cx="1080120" cy="7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ângulo 5"/>
          <p:cNvSpPr/>
          <p:nvPr/>
        </p:nvSpPr>
        <p:spPr>
          <a:xfrm rot="20730408">
            <a:off x="672483" y="4215801"/>
            <a:ext cx="4166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b="1" dirty="0">
                <a:solidFill>
                  <a:srgbClr val="002060"/>
                </a:solidFill>
                <a:latin typeface="Gloucester MT Extra Condensed" panose="02030808020601010101" pitchFamily="18" charset="0"/>
              </a:rPr>
              <a:t>A</a:t>
            </a:r>
            <a:r>
              <a:rPr lang="pt-PT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presentação</a:t>
            </a:r>
            <a:r>
              <a:rPr lang="pt-PT" sz="3600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pt-PT" sz="3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de propostas</a:t>
            </a:r>
          </a:p>
        </p:txBody>
      </p:sp>
      <p:sp>
        <p:nvSpPr>
          <p:cNvPr id="7" name="Rectângulo 6"/>
          <p:cNvSpPr/>
          <p:nvPr/>
        </p:nvSpPr>
        <p:spPr>
          <a:xfrm rot="256028">
            <a:off x="4489493" y="4885434"/>
            <a:ext cx="3504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Votação</a:t>
            </a:r>
            <a:r>
              <a:rPr lang="pt-PT" sz="3600" dirty="0">
                <a:latin typeface="Gloucester MT Extra Condensed" panose="02030808020601010101" pitchFamily="18" charset="0"/>
              </a:rPr>
              <a:t> </a:t>
            </a:r>
            <a:r>
              <a:rPr lang="pt-PT" sz="3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das propostas</a:t>
            </a:r>
          </a:p>
        </p:txBody>
      </p:sp>
      <p:sp>
        <p:nvSpPr>
          <p:cNvPr id="4" name="AutoShape 2" descr="Resultado de imagem para quem pode particip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AutoShape 4" descr="Resultado de imagem para quem pode particip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049" y="-8966"/>
            <a:ext cx="1417886" cy="106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103890"/>
            <a:ext cx="1584175" cy="70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405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82" y="437043"/>
            <a:ext cx="9137817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t-PT" sz="3600" b="1" dirty="0"/>
              <a:t>QUAL É O MONTANTE DO ORÇAMENTO PARTICIPATIVO DA ESCOLA?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403082"/>
          </a:xfrm>
        </p:spPr>
        <p:txBody>
          <a:bodyPr>
            <a:normAutofit/>
          </a:bodyPr>
          <a:lstStyle/>
          <a:p>
            <a:r>
              <a:rPr lang="pt-PT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O montante do Orçamento Participativo da Escola é de:</a:t>
            </a:r>
          </a:p>
          <a:p>
            <a:endParaRPr lang="pt-PT" dirty="0">
              <a:effectLst/>
            </a:endParaRPr>
          </a:p>
          <a:p>
            <a:endParaRPr lang="pt-PT" dirty="0"/>
          </a:p>
          <a:p>
            <a:endParaRPr lang="pt-PT" dirty="0">
              <a:effectLst/>
            </a:endParaRPr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por escola!</a:t>
            </a: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9" name="Picture 2" descr="logo AEO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85" y="6103890"/>
            <a:ext cx="1080120" cy="7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m para 500 eur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3816424" cy="193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103890"/>
            <a:ext cx="1584175" cy="70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37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55010"/>
          </a:xfrm>
        </p:spPr>
        <p:txBody>
          <a:bodyPr>
            <a:normAutofit/>
          </a:bodyPr>
          <a:lstStyle/>
          <a:p>
            <a:pPr algn="just"/>
            <a:r>
              <a:rPr lang="pt-PT" sz="3600" dirty="0">
                <a:latin typeface="BrowalliaUPC" panose="020B0604020202020204" pitchFamily="34" charset="-34"/>
                <a:cs typeface="BrowalliaUPC" panose="020B0604020202020204" pitchFamily="34" charset="-34"/>
              </a:rPr>
              <a:t>Propostas para a </a:t>
            </a:r>
            <a:r>
              <a:rPr lang="pt-PT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aquisição de bens </a:t>
            </a:r>
            <a:r>
              <a:rPr lang="pt-PT" sz="3600" dirty="0">
                <a:latin typeface="BrowalliaUPC" panose="020B0604020202020204" pitchFamily="34" charset="-34"/>
                <a:cs typeface="BrowalliaUPC" panose="020B0604020202020204" pitchFamily="34" charset="-34"/>
              </a:rPr>
              <a:t>e/ou serviços para a </a:t>
            </a:r>
            <a:r>
              <a:rPr lang="pt-PT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beneficiação do espaço </a:t>
            </a:r>
            <a:r>
              <a:rPr lang="pt-PT" sz="3600" dirty="0">
                <a:latin typeface="BrowalliaUPC" panose="020B0604020202020204" pitchFamily="34" charset="-34"/>
                <a:cs typeface="BrowalliaUPC" panose="020B0604020202020204" pitchFamily="34" charset="-34"/>
              </a:rPr>
              <a:t>escolar e/ou destinados a </a:t>
            </a:r>
            <a:r>
              <a:rPr lang="pt-PT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melhorar os processos de ensino-aprendizagem</a:t>
            </a:r>
            <a:r>
              <a:rPr lang="pt-PT" sz="3600" dirty="0">
                <a:latin typeface="BrowalliaUPC" panose="020B0604020202020204" pitchFamily="34" charset="-34"/>
                <a:cs typeface="BrowalliaUPC" panose="020B0604020202020204" pitchFamily="34" charset="-34"/>
              </a:rPr>
              <a:t> e do qual possa beneficiar toda a comunidade escolar.</a:t>
            </a:r>
          </a:p>
          <a:p>
            <a:pPr algn="just"/>
            <a:endParaRPr lang="pt-PT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07504" y="758314"/>
            <a:ext cx="8928992" cy="1446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PT" b="1" dirty="0"/>
              <a:t>Que tipo de propostas podem ser apresentadas?</a:t>
            </a:r>
          </a:p>
        </p:txBody>
      </p:sp>
      <p:pic>
        <p:nvPicPr>
          <p:cNvPr id="3074" name="Picture 2" descr="Resultado de imagem para aquisição de be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971" y="0"/>
            <a:ext cx="1486050" cy="94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ogo AEO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85" y="6103890"/>
            <a:ext cx="1080120" cy="7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103890"/>
            <a:ext cx="1584175" cy="70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90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PT" dirty="0"/>
              <a:t>A proposta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927373"/>
            <a:ext cx="8640960" cy="4525963"/>
          </a:xfrm>
        </p:spPr>
        <p:txBody>
          <a:bodyPr>
            <a:normAutofit/>
          </a:bodyPr>
          <a:lstStyle/>
          <a:p>
            <a:r>
              <a:rPr lang="pt-PT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poderá ser subscrita por aluno(s):</a:t>
            </a:r>
          </a:p>
          <a:p>
            <a:pPr marL="0" indent="0">
              <a:buNone/>
            </a:pPr>
            <a:r>
              <a:rPr lang="pt-PT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    - </a:t>
            </a:r>
            <a:r>
              <a:rPr lang="pt-P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individualmente</a:t>
            </a:r>
          </a:p>
          <a:p>
            <a:pPr marL="0" indent="0">
              <a:buNone/>
            </a:pPr>
            <a:r>
              <a:rPr lang="pt-PT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    ou</a:t>
            </a:r>
          </a:p>
          <a:p>
            <a:pPr marL="0" indent="0">
              <a:buNone/>
            </a:pPr>
            <a:r>
              <a:rPr lang="pt-PT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    -  no </a:t>
            </a:r>
            <a:r>
              <a:rPr lang="pt-P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máximo por 5 </a:t>
            </a:r>
            <a:r>
              <a:rPr lang="pt-PT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alunos</a:t>
            </a:r>
          </a:p>
          <a:p>
            <a:pPr algn="just"/>
            <a:r>
              <a:rPr lang="pt-P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apoiada por 5% dos estudantes da escola </a:t>
            </a:r>
            <a:r>
              <a:rPr lang="pt-PT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devidamente identificados</a:t>
            </a:r>
          </a:p>
          <a:p>
            <a:pPr marL="0" indent="0">
              <a:buNone/>
            </a:pPr>
            <a:r>
              <a:rPr lang="pt-PT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pt-PT" sz="2600" dirty="0">
                <a:latin typeface="BrowalliaUPC" panose="020B0604020202020204" pitchFamily="34" charset="-34"/>
                <a:cs typeface="BrowalliaUPC" panose="020B0604020202020204" pitchFamily="34" charset="-34"/>
              </a:rPr>
              <a:t>EBOB –13 alunos;	    EBO – 7 alunos;     ESOB – 20 alunos;</a:t>
            </a:r>
          </a:p>
          <a:p>
            <a:r>
              <a:rPr lang="pt-PT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consistir num </a:t>
            </a:r>
            <a:r>
              <a:rPr lang="pt-P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texto até 1000 </a:t>
            </a:r>
            <a:r>
              <a:rPr lang="pt-PT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palavras com ou sem imagens</a:t>
            </a:r>
          </a:p>
        </p:txBody>
      </p:sp>
      <p:pic>
        <p:nvPicPr>
          <p:cNvPr id="9" name="Picture 2" descr="logo AEO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85" y="6103890"/>
            <a:ext cx="1080120" cy="7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propos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803" y="0"/>
            <a:ext cx="1539709" cy="110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103890"/>
            <a:ext cx="1584175" cy="70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25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t-PT" sz="3200" b="1" dirty="0"/>
              <a:t>QUAL O CALENDÁRIO DO ORÇAMENTO PARTICIPATIVO DAS ESCOLA?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835697"/>
            <a:ext cx="8784976" cy="426819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PT" sz="12000" dirty="0">
                <a:latin typeface="BrowalliaUPC" panose="020B0604020202020204" pitchFamily="34" charset="-34"/>
                <a:cs typeface="BrowalliaUPC" panose="020B0604020202020204" pitchFamily="34" charset="-34"/>
              </a:rPr>
              <a:t>1. </a:t>
            </a:r>
            <a:r>
              <a:rPr lang="pt-PT" sz="11200" dirty="0">
                <a:latin typeface="BrowalliaUPC" panose="020B0604020202020204" pitchFamily="34" charset="-34"/>
                <a:cs typeface="BrowalliaUPC" panose="020B0604020202020204" pitchFamily="34" charset="-34"/>
              </a:rPr>
              <a:t>Desenvolvimento e apresentação propostas: </a:t>
            </a:r>
            <a:r>
              <a:rPr lang="pt-PT" sz="1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até ao final do mês de </a:t>
            </a:r>
            <a:r>
              <a:rPr lang="pt-PT" sz="11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fevereiro</a:t>
            </a:r>
            <a:endParaRPr lang="pt-PT" sz="1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PT" sz="11200" dirty="0">
                <a:latin typeface="BrowalliaUPC" panose="020B0604020202020204" pitchFamily="34" charset="-34"/>
                <a:cs typeface="BrowalliaUPC" panose="020B0604020202020204" pitchFamily="34" charset="-34"/>
              </a:rPr>
              <a:t>2. Divulgação e debate das propostas: </a:t>
            </a:r>
            <a:r>
              <a:rPr lang="pt-PT" sz="1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10 a 23 </a:t>
            </a:r>
            <a:r>
              <a:rPr lang="pt-PT" sz="11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março</a:t>
            </a:r>
            <a:endParaRPr lang="pt-PT" sz="1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PT" sz="11200" dirty="0">
                <a:latin typeface="BrowalliaUPC" panose="020B0604020202020204" pitchFamily="34" charset="-34"/>
                <a:cs typeface="BrowalliaUPC" panose="020B0604020202020204" pitchFamily="34" charset="-34"/>
              </a:rPr>
              <a:t>3. Votação das propostas:  </a:t>
            </a:r>
            <a:r>
              <a:rPr lang="pt-PT" sz="1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Dia do Estudante - 24 </a:t>
            </a:r>
            <a:r>
              <a:rPr lang="pt-PT" sz="11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março</a:t>
            </a:r>
            <a:br>
              <a:rPr lang="pt-PT" sz="11200" dirty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pt-PT" sz="11200" dirty="0">
                <a:latin typeface="BrowalliaUPC" panose="020B0604020202020204" pitchFamily="34" charset="-34"/>
                <a:cs typeface="BrowalliaUPC" panose="020B0604020202020204" pitchFamily="34" charset="-34"/>
              </a:rPr>
              <a:t>4. Divulgação resultados: </a:t>
            </a:r>
            <a:r>
              <a:rPr lang="pt-PT" sz="1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até ao final de </a:t>
            </a:r>
            <a:r>
              <a:rPr lang="pt-PT" sz="11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março</a:t>
            </a:r>
            <a:br>
              <a:rPr lang="pt-PT" sz="11200" dirty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pt-PT" sz="11200" dirty="0">
                <a:latin typeface="BrowalliaUPC" panose="020B0604020202020204" pitchFamily="34" charset="-34"/>
                <a:cs typeface="BrowalliaUPC" panose="020B0604020202020204" pitchFamily="34" charset="-34"/>
              </a:rPr>
              <a:t>5. Planeamento da execução: </a:t>
            </a:r>
            <a:r>
              <a:rPr lang="pt-PT" sz="1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até ao final de maio</a:t>
            </a:r>
            <a:br>
              <a:rPr lang="pt-PT" sz="11200" dirty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pt-PT" sz="11200" dirty="0">
                <a:latin typeface="BrowalliaUPC" panose="020B0604020202020204" pitchFamily="34" charset="-34"/>
                <a:cs typeface="BrowalliaUPC" panose="020B0604020202020204" pitchFamily="34" charset="-34"/>
              </a:rPr>
              <a:t>6. Execução da medida: </a:t>
            </a:r>
            <a:r>
              <a:rPr lang="pt-PT" sz="1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até ao final do </a:t>
            </a:r>
            <a:r>
              <a:rPr lang="pt-PT" sz="11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respetivo</a:t>
            </a:r>
            <a:r>
              <a:rPr lang="pt-PT" sz="1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 ano civil (</a:t>
            </a:r>
            <a:r>
              <a:rPr lang="pt-PT" sz="11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dezembro</a:t>
            </a:r>
            <a:r>
              <a:rPr lang="pt-PT" sz="1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 2017)</a:t>
            </a:r>
          </a:p>
          <a:p>
            <a:pPr marL="0" indent="0">
              <a:lnSpc>
                <a:spcPct val="170000"/>
              </a:lnSpc>
              <a:buNone/>
            </a:pPr>
            <a:br>
              <a:rPr lang="pt-PT" dirty="0">
                <a:effectLst/>
              </a:rPr>
            </a:br>
            <a:endParaRPr lang="pt-PT" dirty="0">
              <a:effectLst/>
            </a:endParaRPr>
          </a:p>
        </p:txBody>
      </p:sp>
      <p:pic>
        <p:nvPicPr>
          <p:cNvPr id="9" name="Picture 2" descr="logo AEO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85" y="6103890"/>
            <a:ext cx="1080120" cy="7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862" y="-27384"/>
            <a:ext cx="1886666" cy="10628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103890"/>
            <a:ext cx="1584175" cy="70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50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323</Words>
  <Application>Microsoft Office PowerPoint</Application>
  <PresentationFormat>Apresentação no Ecrã (4:3)</PresentationFormat>
  <Paragraphs>46</Paragraphs>
  <Slides>11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7" baseType="lpstr">
      <vt:lpstr>Arial</vt:lpstr>
      <vt:lpstr>BrowalliaUPC</vt:lpstr>
      <vt:lpstr>Calibri</vt:lpstr>
      <vt:lpstr>Franklin Gothic Demi Cond</vt:lpstr>
      <vt:lpstr>Gloucester MT Extra Condensed</vt:lpstr>
      <vt:lpstr>Tema do Office</vt:lpstr>
      <vt:lpstr>Apresentação do PowerPoint</vt:lpstr>
      <vt:lpstr>O QUE É O ORÇAMENTO PARTICIPATIVO DAS ESCOLAS?</vt:lpstr>
      <vt:lpstr>QUAIS SÃO OS OBJETIVOS DO ORÇAMENTO PARTICIPATIVO DAS ESCOLAS?</vt:lpstr>
      <vt:lpstr>O Orçamento Participativo das Escolas permite aos alunos</vt:lpstr>
      <vt:lpstr>QUEM PODE PARTICIPAR? </vt:lpstr>
      <vt:lpstr>QUAL É O MONTANTE DO ORÇAMENTO PARTICIPATIVO DA ESCOLA? </vt:lpstr>
      <vt:lpstr>Que tipo de propostas podem ser apresentadas?</vt:lpstr>
      <vt:lpstr>A proposta</vt:lpstr>
      <vt:lpstr>QUAL O CALENDÁRIO DO ORÇAMENTO PARTICIPATIVO DAS ESCOLA? </vt:lpstr>
      <vt:lpstr>COMO POSSO OBTER ESCLARECIMENTOS ADICIONAIS SOBRE O ORÇAMENTO PARTICIPATIVO DAS ESCOLAS? </vt:lpstr>
      <vt:lpstr>Participa! Participem!</vt:lpstr>
    </vt:vector>
  </TitlesOfParts>
  <Company>M. E. - GEPE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dc037</dc:creator>
  <cp:lastModifiedBy>António Cruz Leandro</cp:lastModifiedBy>
  <cp:revision>32</cp:revision>
  <dcterms:created xsi:type="dcterms:W3CDTF">2017-01-26T10:56:40Z</dcterms:created>
  <dcterms:modified xsi:type="dcterms:W3CDTF">2017-01-31T16:12:14Z</dcterms:modified>
</cp:coreProperties>
</file>